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Overpass" panose="020B0604020202020204" charset="0"/>
      <p:regular r:id="rId1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svg>
</file>

<file path=ppt/media/image12.png>
</file>

<file path=ppt/media/image13.svg>
</file>

<file path=ppt/media/image14.png>
</file>

<file path=ppt/media/image15.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64942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0052217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144736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8179035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1049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3051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04533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68263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49829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59513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3953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2204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886210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3618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384815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139997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1/12/2026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289475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1/12/2026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6394565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1/12/2026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8872538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402227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576128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1/12/2026</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65461824"/>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sv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 Id="rId9" Type="http://schemas.openxmlformats.org/officeDocument/2006/relationships/image" Target="../media/image15.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285064" y="1993472"/>
            <a:ext cx="7468553" cy="2816066"/>
          </a:xfrm>
          <a:prstGeom prst="rect">
            <a:avLst/>
          </a:prstGeom>
          <a:noFill/>
          <a:ln/>
        </p:spPr>
        <p:txBody>
          <a:bodyPr wrap="square" lIns="0" tIns="0" rIns="0" bIns="0" rtlCol="0" anchor="t"/>
          <a:lstStyle/>
          <a:p>
            <a:pPr marL="0" indent="0" algn="l">
              <a:lnSpc>
                <a:spcPts val="5500"/>
              </a:lnSpc>
              <a:buNone/>
            </a:pPr>
            <a:r>
              <a:rPr lang="en-US" sz="4400" b="1" dirty="0">
                <a:solidFill>
                  <a:srgbClr val="FFFFFF"/>
                </a:solidFill>
                <a:latin typeface="Overpass Bold" pitchFamily="34" charset="0"/>
                <a:ea typeface="Overpass Bold" pitchFamily="34" charset="-122"/>
                <a:cs typeface="Overpass Bold" pitchFamily="34" charset="-120"/>
              </a:rPr>
              <a:t>HealthTrack Pro: Revolutionizing Healthcare Management Through Intelligent Tracking</a:t>
            </a:r>
            <a:endParaRPr lang="en-US" sz="4400" dirty="0"/>
          </a:p>
        </p:txBody>
      </p:sp>
      <p:sp>
        <p:nvSpPr>
          <p:cNvPr id="4" name="Text 1"/>
          <p:cNvSpPr/>
          <p:nvPr/>
        </p:nvSpPr>
        <p:spPr>
          <a:xfrm>
            <a:off x="285064" y="5158622"/>
            <a:ext cx="7468553" cy="766048"/>
          </a:xfrm>
          <a:prstGeom prst="rect">
            <a:avLst/>
          </a:prstGeom>
          <a:noFill/>
          <a:ln/>
        </p:spPr>
        <p:txBody>
          <a:bodyPr wrap="square" lIns="0" tIns="0" rIns="0" bIns="0" rtlCol="0" anchor="t"/>
          <a:lstStyle/>
          <a:p>
            <a:pPr marL="0" indent="0" algn="l">
              <a:lnSpc>
                <a:spcPts val="3000"/>
              </a:lnSpc>
              <a:buNone/>
            </a:pPr>
            <a:r>
              <a:rPr lang="en-US" sz="1850" dirty="0">
                <a:solidFill>
                  <a:srgbClr val="E5E0DF"/>
                </a:solidFill>
                <a:latin typeface="Overpass" pitchFamily="34" charset="0"/>
                <a:ea typeface="Overpass" pitchFamily="34" charset="-122"/>
                <a:cs typeface="Overpass" pitchFamily="34" charset="-120"/>
              </a:rPr>
              <a:t>Discover how HealthTrack Pro addresses critical healthcare adherence challenges with an innovative, user-centric approach.</a:t>
            </a:r>
            <a:endParaRPr lang="en-US" sz="1850" dirty="0"/>
          </a:p>
        </p:txBody>
      </p:sp>
      <p:pic>
        <p:nvPicPr>
          <p:cNvPr id="6" name="Picture 5">
            <a:extLst>
              <a:ext uri="{FF2B5EF4-FFF2-40B4-BE49-F238E27FC236}">
                <a16:creationId xmlns:a16="http://schemas.microsoft.com/office/drawing/2014/main" id="{297F5CCD-AD10-0A78-AA16-5492F3A06B48}"/>
              </a:ext>
            </a:extLst>
          </p:cNvPr>
          <p:cNvPicPr>
            <a:picLocks noChangeAspect="1"/>
          </p:cNvPicPr>
          <p:nvPr/>
        </p:nvPicPr>
        <p:blipFill>
          <a:blip r:embed="rId3"/>
          <a:stretch>
            <a:fillRect/>
          </a:stretch>
        </p:blipFill>
        <p:spPr>
          <a:xfrm>
            <a:off x="8289889" y="547781"/>
            <a:ext cx="5828045" cy="3300737"/>
          </a:xfrm>
          <a:prstGeom prst="rect">
            <a:avLst/>
          </a:prstGeom>
        </p:spPr>
      </p:pic>
      <p:pic>
        <p:nvPicPr>
          <p:cNvPr id="8" name="Picture 7">
            <a:extLst>
              <a:ext uri="{FF2B5EF4-FFF2-40B4-BE49-F238E27FC236}">
                <a16:creationId xmlns:a16="http://schemas.microsoft.com/office/drawing/2014/main" id="{904F8284-2527-C44C-866B-E54F72B34D9F}"/>
              </a:ext>
            </a:extLst>
          </p:cNvPr>
          <p:cNvPicPr>
            <a:picLocks noChangeAspect="1"/>
          </p:cNvPicPr>
          <p:nvPr/>
        </p:nvPicPr>
        <p:blipFill>
          <a:blip r:embed="rId4"/>
          <a:stretch>
            <a:fillRect/>
          </a:stretch>
        </p:blipFill>
        <p:spPr>
          <a:xfrm>
            <a:off x="8289889" y="3763519"/>
            <a:ext cx="5828045" cy="394977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48783"/>
          </a:xfrm>
          <a:prstGeom prst="rect">
            <a:avLst/>
          </a:prstGeom>
        </p:spPr>
      </p:pic>
      <p:sp>
        <p:nvSpPr>
          <p:cNvPr id="3" name="Text 0"/>
          <p:cNvSpPr/>
          <p:nvPr/>
        </p:nvSpPr>
        <p:spPr>
          <a:xfrm>
            <a:off x="1007745" y="3236119"/>
            <a:ext cx="12614910" cy="1246584"/>
          </a:xfrm>
          <a:prstGeom prst="rect">
            <a:avLst/>
          </a:prstGeom>
          <a:noFill/>
          <a:ln/>
        </p:spPr>
        <p:txBody>
          <a:bodyPr wrap="square" lIns="0" tIns="0" rIns="0" bIns="0" rtlCol="0" anchor="t"/>
          <a:lstStyle/>
          <a:p>
            <a:pPr marL="0" indent="0" algn="l">
              <a:lnSpc>
                <a:spcPts val="4900"/>
              </a:lnSpc>
              <a:buNone/>
            </a:pPr>
            <a:r>
              <a:rPr lang="en-US" sz="3900" b="1" dirty="0">
                <a:solidFill>
                  <a:srgbClr val="FFFFFF"/>
                </a:solidFill>
                <a:latin typeface="Overpass Bold" pitchFamily="34" charset="0"/>
                <a:ea typeface="Overpass Bold" pitchFamily="34" charset="-122"/>
                <a:cs typeface="Overpass Bold" pitchFamily="34" charset="-120"/>
              </a:rPr>
              <a:t>The Challenge: Bridging the Healthcare Adherence Gap</a:t>
            </a:r>
            <a:endParaRPr lang="en-US" sz="3900" dirty="0"/>
          </a:p>
        </p:txBody>
      </p:sp>
      <p:sp>
        <p:nvSpPr>
          <p:cNvPr id="4" name="Text 1"/>
          <p:cNvSpPr/>
          <p:nvPr/>
        </p:nvSpPr>
        <p:spPr>
          <a:xfrm>
            <a:off x="1007745" y="4800481"/>
            <a:ext cx="12614910" cy="1017270"/>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Overpass" pitchFamily="34" charset="0"/>
                <a:ea typeface="Overpass" pitchFamily="34" charset="-122"/>
                <a:cs typeface="Overpass" pitchFamily="34" charset="-120"/>
              </a:rPr>
              <a:t>Healthcare today faces significant challenges in patient adherence, leading to suboptimal outcomes and increased costs. Missed appointments, non-compliance with medication regimens, and lack of follow-up are common issues that hinder effective care. These gaps create a complex web of problems for both patients and providers.</a:t>
            </a:r>
            <a:endParaRPr lang="en-US" sz="1650" dirty="0"/>
          </a:p>
        </p:txBody>
      </p:sp>
      <p:sp>
        <p:nvSpPr>
          <p:cNvPr id="5" name="Shape 2"/>
          <p:cNvSpPr/>
          <p:nvPr/>
        </p:nvSpPr>
        <p:spPr>
          <a:xfrm>
            <a:off x="1007745" y="6056114"/>
            <a:ext cx="4063722" cy="1586151"/>
          </a:xfrm>
          <a:prstGeom prst="roundRect">
            <a:avLst>
              <a:gd name="adj" fmla="val 5611"/>
            </a:avLst>
          </a:prstGeom>
          <a:solidFill>
            <a:srgbClr val="252222">
              <a:alpha val="95000"/>
            </a:srgbClr>
          </a:solidFill>
          <a:ln w="22860">
            <a:solidFill>
              <a:srgbClr val="971B55"/>
            </a:solidFill>
            <a:prstDash val="solid"/>
          </a:ln>
        </p:spPr>
      </p:sp>
      <p:sp>
        <p:nvSpPr>
          <p:cNvPr id="6" name="Text 3"/>
          <p:cNvSpPr/>
          <p:nvPr/>
        </p:nvSpPr>
        <p:spPr>
          <a:xfrm>
            <a:off x="1242417" y="6290786"/>
            <a:ext cx="2493050" cy="311587"/>
          </a:xfrm>
          <a:prstGeom prst="rect">
            <a:avLst/>
          </a:prstGeom>
          <a:noFill/>
          <a:ln/>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Missed Appointments</a:t>
            </a:r>
            <a:endParaRPr lang="en-US" sz="1950" dirty="0"/>
          </a:p>
        </p:txBody>
      </p:sp>
      <p:sp>
        <p:nvSpPr>
          <p:cNvPr id="7" name="Text 4"/>
          <p:cNvSpPr/>
          <p:nvPr/>
        </p:nvSpPr>
        <p:spPr>
          <a:xfrm>
            <a:off x="1242417" y="6729412"/>
            <a:ext cx="3594378" cy="678180"/>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Overpass" pitchFamily="34" charset="0"/>
                <a:ea typeface="Overpass" pitchFamily="34" charset="-122"/>
                <a:cs typeface="Overpass" pitchFamily="34" charset="-120"/>
              </a:rPr>
              <a:t>Leads to fragmented care and wasted resources.</a:t>
            </a:r>
            <a:endParaRPr lang="en-US" sz="1650" dirty="0"/>
          </a:p>
        </p:txBody>
      </p:sp>
      <p:sp>
        <p:nvSpPr>
          <p:cNvPr id="8" name="Shape 5"/>
          <p:cNvSpPr/>
          <p:nvPr/>
        </p:nvSpPr>
        <p:spPr>
          <a:xfrm>
            <a:off x="5283279" y="6056114"/>
            <a:ext cx="4063722" cy="1586151"/>
          </a:xfrm>
          <a:prstGeom prst="roundRect">
            <a:avLst>
              <a:gd name="adj" fmla="val 5611"/>
            </a:avLst>
          </a:prstGeom>
          <a:solidFill>
            <a:srgbClr val="252222">
              <a:alpha val="95000"/>
            </a:srgbClr>
          </a:solidFill>
          <a:ln w="22860">
            <a:solidFill>
              <a:srgbClr val="971B55"/>
            </a:solidFill>
            <a:prstDash val="solid"/>
          </a:ln>
        </p:spPr>
      </p:sp>
      <p:sp>
        <p:nvSpPr>
          <p:cNvPr id="9" name="Text 6"/>
          <p:cNvSpPr/>
          <p:nvPr/>
        </p:nvSpPr>
        <p:spPr>
          <a:xfrm>
            <a:off x="5517952" y="6290786"/>
            <a:ext cx="3172301" cy="311587"/>
          </a:xfrm>
          <a:prstGeom prst="rect">
            <a:avLst/>
          </a:prstGeom>
          <a:noFill/>
          <a:ln/>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Medication Non-Adherence</a:t>
            </a:r>
            <a:endParaRPr lang="en-US" sz="1950" dirty="0"/>
          </a:p>
        </p:txBody>
      </p:sp>
      <p:sp>
        <p:nvSpPr>
          <p:cNvPr id="10" name="Text 7"/>
          <p:cNvSpPr/>
          <p:nvPr/>
        </p:nvSpPr>
        <p:spPr>
          <a:xfrm>
            <a:off x="5517952" y="6729412"/>
            <a:ext cx="3594378" cy="678180"/>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Overpass" pitchFamily="34" charset="0"/>
                <a:ea typeface="Overpass" pitchFamily="34" charset="-122"/>
                <a:cs typeface="Overpass" pitchFamily="34" charset="-120"/>
              </a:rPr>
              <a:t>Results in poor health outcomes and complications.</a:t>
            </a:r>
            <a:endParaRPr lang="en-US" sz="1650" dirty="0"/>
          </a:p>
        </p:txBody>
      </p:sp>
      <p:sp>
        <p:nvSpPr>
          <p:cNvPr id="11" name="Shape 8"/>
          <p:cNvSpPr/>
          <p:nvPr/>
        </p:nvSpPr>
        <p:spPr>
          <a:xfrm>
            <a:off x="9558814" y="6056114"/>
            <a:ext cx="4063841" cy="1586151"/>
          </a:xfrm>
          <a:prstGeom prst="roundRect">
            <a:avLst>
              <a:gd name="adj" fmla="val 5611"/>
            </a:avLst>
          </a:prstGeom>
          <a:solidFill>
            <a:srgbClr val="252222">
              <a:alpha val="95000"/>
            </a:srgbClr>
          </a:solidFill>
          <a:ln w="22860">
            <a:solidFill>
              <a:srgbClr val="971B55"/>
            </a:solidFill>
            <a:prstDash val="solid"/>
          </a:ln>
        </p:spPr>
      </p:sp>
      <p:sp>
        <p:nvSpPr>
          <p:cNvPr id="12" name="Text 9"/>
          <p:cNvSpPr/>
          <p:nvPr/>
        </p:nvSpPr>
        <p:spPr>
          <a:xfrm>
            <a:off x="9793486" y="6290786"/>
            <a:ext cx="2493050" cy="311587"/>
          </a:xfrm>
          <a:prstGeom prst="rect">
            <a:avLst/>
          </a:prstGeom>
          <a:noFill/>
          <a:ln/>
        </p:spPr>
        <p:txBody>
          <a:bodyPr wrap="none" lIns="0" tIns="0" rIns="0" bIns="0" rtlCol="0" anchor="t"/>
          <a:lstStyle/>
          <a:p>
            <a:pPr marL="0" indent="0" algn="l">
              <a:lnSpc>
                <a:spcPts val="2450"/>
              </a:lnSpc>
              <a:buNone/>
            </a:pPr>
            <a:r>
              <a:rPr lang="en-US" sz="1950" b="1" dirty="0">
                <a:solidFill>
                  <a:srgbClr val="E5E0DF"/>
                </a:solidFill>
                <a:latin typeface="Overpass Bold" pitchFamily="34" charset="0"/>
                <a:ea typeface="Overpass Bold" pitchFamily="34" charset="-122"/>
                <a:cs typeface="Overpass Bold" pitchFamily="34" charset="-120"/>
              </a:rPr>
              <a:t>Lack of Follow-Up</a:t>
            </a:r>
            <a:endParaRPr lang="en-US" sz="1950" dirty="0"/>
          </a:p>
        </p:txBody>
      </p:sp>
      <p:sp>
        <p:nvSpPr>
          <p:cNvPr id="13" name="Text 10"/>
          <p:cNvSpPr/>
          <p:nvPr/>
        </p:nvSpPr>
        <p:spPr>
          <a:xfrm>
            <a:off x="9793486" y="6729412"/>
            <a:ext cx="3594497" cy="678180"/>
          </a:xfrm>
          <a:prstGeom prst="rect">
            <a:avLst/>
          </a:prstGeom>
          <a:noFill/>
          <a:ln/>
        </p:spPr>
        <p:txBody>
          <a:bodyPr wrap="square" lIns="0" tIns="0" rIns="0" bIns="0" rtlCol="0" anchor="t"/>
          <a:lstStyle/>
          <a:p>
            <a:pPr marL="0" indent="0" algn="l">
              <a:lnSpc>
                <a:spcPts val="2650"/>
              </a:lnSpc>
              <a:buNone/>
            </a:pPr>
            <a:r>
              <a:rPr lang="en-US" sz="1650" dirty="0">
                <a:solidFill>
                  <a:srgbClr val="E5E0DF"/>
                </a:solidFill>
                <a:latin typeface="Overpass" pitchFamily="34" charset="0"/>
                <a:ea typeface="Overpass" pitchFamily="34" charset="-122"/>
                <a:cs typeface="Overpass" pitchFamily="34" charset="-120"/>
              </a:rPr>
              <a:t>Prevents timely interventions and preventative care.</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22377"/>
          </a:xfrm>
          <a:prstGeom prst="rect">
            <a:avLst/>
          </a:prstGeom>
        </p:spPr>
      </p:pic>
      <p:sp>
        <p:nvSpPr>
          <p:cNvPr id="3" name="Text 0"/>
          <p:cNvSpPr/>
          <p:nvPr/>
        </p:nvSpPr>
        <p:spPr>
          <a:xfrm>
            <a:off x="790218" y="3624620"/>
            <a:ext cx="13049964" cy="1328023"/>
          </a:xfrm>
          <a:prstGeom prst="rect">
            <a:avLst/>
          </a:prstGeom>
          <a:noFill/>
          <a:ln/>
        </p:spPr>
        <p:txBody>
          <a:bodyPr wrap="square" lIns="0" tIns="0" rIns="0" bIns="0" rtlCol="0" anchor="t"/>
          <a:lstStyle/>
          <a:p>
            <a:pPr marL="0" indent="0" algn="l">
              <a:lnSpc>
                <a:spcPts val="5200"/>
              </a:lnSpc>
              <a:buNone/>
            </a:pPr>
            <a:r>
              <a:rPr lang="en-US" sz="4150" b="1" dirty="0">
                <a:solidFill>
                  <a:srgbClr val="FFFFFF"/>
                </a:solidFill>
                <a:latin typeface="Overpass Bold" pitchFamily="34" charset="0"/>
                <a:ea typeface="Overpass Bold" pitchFamily="34" charset="-122"/>
                <a:cs typeface="Overpass Bold" pitchFamily="34" charset="-120"/>
              </a:rPr>
              <a:t>Introducing HealthTrack Pro: Your Solution for Intelligent Tracking</a:t>
            </a:r>
            <a:endParaRPr lang="en-US" sz="4150" dirty="0"/>
          </a:p>
        </p:txBody>
      </p:sp>
      <p:sp>
        <p:nvSpPr>
          <p:cNvPr id="4" name="Text 1"/>
          <p:cNvSpPr/>
          <p:nvPr/>
        </p:nvSpPr>
        <p:spPr>
          <a:xfrm>
            <a:off x="790218" y="5291257"/>
            <a:ext cx="13049964" cy="1083350"/>
          </a:xfrm>
          <a:prstGeom prst="rect">
            <a:avLst/>
          </a:prstGeom>
          <a:noFill/>
          <a:ln/>
        </p:spPr>
        <p:txBody>
          <a:bodyPr wrap="square" lIns="0" tIns="0" rIns="0" bIns="0" rtlCol="0" anchor="t"/>
          <a:lstStyle/>
          <a:p>
            <a:pPr marL="0" indent="0" algn="l">
              <a:lnSpc>
                <a:spcPts val="2800"/>
              </a:lnSpc>
              <a:buNone/>
            </a:pPr>
            <a:r>
              <a:rPr lang="en-US" sz="1750" dirty="0">
                <a:solidFill>
                  <a:srgbClr val="E5E0DF"/>
                </a:solidFill>
                <a:latin typeface="Overpass" pitchFamily="34" charset="0"/>
                <a:ea typeface="Overpass" pitchFamily="34" charset="-122"/>
                <a:cs typeface="Overpass" pitchFamily="34" charset="-120"/>
              </a:rPr>
              <a:t>HealthTrack Pro is a state-of-the-art platform designed to revolutionize healthcare management. By offering intelligent tracking and intuitive tools, we empower healthcare providers to enhance patient engagement and streamline operations. Our solution focuses on real-time data, predictive analytics, and seamless communication to transform how care is delivered.</a:t>
            </a:r>
            <a:endParaRPr lang="en-US" sz="1750" dirty="0"/>
          </a:p>
        </p:txBody>
      </p:sp>
      <p:sp>
        <p:nvSpPr>
          <p:cNvPr id="5" name="Shape 2"/>
          <p:cNvSpPr/>
          <p:nvPr/>
        </p:nvSpPr>
        <p:spPr>
          <a:xfrm>
            <a:off x="790218" y="6628567"/>
            <a:ext cx="13049964" cy="798671"/>
          </a:xfrm>
          <a:prstGeom prst="roundRect">
            <a:avLst>
              <a:gd name="adj" fmla="val 11874"/>
            </a:avLst>
          </a:prstGeom>
          <a:solidFill>
            <a:srgbClr val="7E023C"/>
          </a:solidFill>
          <a:ln w="7620">
            <a:solidFill>
              <a:srgbClr val="971B55"/>
            </a:solidFill>
            <a:prstDash val="solid"/>
          </a:ln>
        </p:spPr>
      </p:sp>
      <p:sp>
        <p:nvSpPr>
          <p:cNvPr id="6" name="Shape 3"/>
          <p:cNvSpPr/>
          <p:nvPr/>
        </p:nvSpPr>
        <p:spPr>
          <a:xfrm>
            <a:off x="797838" y="6636187"/>
            <a:ext cx="4344829" cy="783431"/>
          </a:xfrm>
          <a:prstGeom prst="roundRect">
            <a:avLst>
              <a:gd name="adj" fmla="val 12105"/>
            </a:avLst>
          </a:prstGeom>
          <a:solidFill>
            <a:srgbClr val="7E023C"/>
          </a:solidFill>
          <a:ln/>
        </p:spPr>
      </p:sp>
      <p:sp>
        <p:nvSpPr>
          <p:cNvPr id="7" name="Text 4"/>
          <p:cNvSpPr/>
          <p:nvPr/>
        </p:nvSpPr>
        <p:spPr>
          <a:xfrm>
            <a:off x="1023580" y="6861929"/>
            <a:ext cx="2656284" cy="331946"/>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Overpass Bold" pitchFamily="34" charset="0"/>
                <a:ea typeface="Overpass Bold" pitchFamily="34" charset="-122"/>
                <a:cs typeface="Overpass Bold" pitchFamily="34" charset="-120"/>
              </a:rPr>
              <a:t>Real-time Data</a:t>
            </a:r>
            <a:endParaRPr lang="en-US" sz="2050" dirty="0"/>
          </a:p>
        </p:txBody>
      </p:sp>
      <p:sp>
        <p:nvSpPr>
          <p:cNvPr id="8" name="Shape 5"/>
          <p:cNvSpPr/>
          <p:nvPr/>
        </p:nvSpPr>
        <p:spPr>
          <a:xfrm>
            <a:off x="5142667" y="6636187"/>
            <a:ext cx="4344948" cy="783431"/>
          </a:xfrm>
          <a:prstGeom prst="rect">
            <a:avLst/>
          </a:prstGeom>
          <a:solidFill>
            <a:srgbClr val="7E023C"/>
          </a:solidFill>
          <a:ln/>
        </p:spPr>
      </p:sp>
      <p:sp>
        <p:nvSpPr>
          <p:cNvPr id="9" name="Shape 6"/>
          <p:cNvSpPr/>
          <p:nvPr/>
        </p:nvSpPr>
        <p:spPr>
          <a:xfrm>
            <a:off x="5142667" y="6636187"/>
            <a:ext cx="30480" cy="783431"/>
          </a:xfrm>
          <a:prstGeom prst="roundRect">
            <a:avLst>
              <a:gd name="adj" fmla="val 311130"/>
            </a:avLst>
          </a:prstGeom>
          <a:solidFill>
            <a:srgbClr val="971B55"/>
          </a:solidFill>
          <a:ln/>
        </p:spPr>
      </p:sp>
      <p:sp>
        <p:nvSpPr>
          <p:cNvPr id="10" name="Text 7"/>
          <p:cNvSpPr/>
          <p:nvPr/>
        </p:nvSpPr>
        <p:spPr>
          <a:xfrm>
            <a:off x="5368409" y="6861929"/>
            <a:ext cx="2656284" cy="331946"/>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Overpass Bold" pitchFamily="34" charset="0"/>
                <a:ea typeface="Overpass Bold" pitchFamily="34" charset="-122"/>
                <a:cs typeface="Overpass Bold" pitchFamily="34" charset="-120"/>
              </a:rPr>
              <a:t>Predictive Analytics</a:t>
            </a:r>
            <a:endParaRPr lang="en-US" sz="2050" dirty="0"/>
          </a:p>
        </p:txBody>
      </p:sp>
      <p:sp>
        <p:nvSpPr>
          <p:cNvPr id="11" name="Shape 8"/>
          <p:cNvSpPr/>
          <p:nvPr/>
        </p:nvSpPr>
        <p:spPr>
          <a:xfrm>
            <a:off x="9487614" y="6636187"/>
            <a:ext cx="4344948" cy="783431"/>
          </a:xfrm>
          <a:prstGeom prst="rect">
            <a:avLst/>
          </a:prstGeom>
          <a:solidFill>
            <a:srgbClr val="7E023C"/>
          </a:solidFill>
          <a:ln/>
        </p:spPr>
      </p:sp>
      <p:sp>
        <p:nvSpPr>
          <p:cNvPr id="12" name="Shape 9"/>
          <p:cNvSpPr/>
          <p:nvPr/>
        </p:nvSpPr>
        <p:spPr>
          <a:xfrm>
            <a:off x="9487614" y="6636187"/>
            <a:ext cx="30480" cy="783431"/>
          </a:xfrm>
          <a:prstGeom prst="roundRect">
            <a:avLst>
              <a:gd name="adj" fmla="val 311130"/>
            </a:avLst>
          </a:prstGeom>
          <a:solidFill>
            <a:srgbClr val="971B55"/>
          </a:solidFill>
          <a:ln/>
        </p:spPr>
      </p:sp>
      <p:sp>
        <p:nvSpPr>
          <p:cNvPr id="13" name="Text 10"/>
          <p:cNvSpPr/>
          <p:nvPr/>
        </p:nvSpPr>
        <p:spPr>
          <a:xfrm>
            <a:off x="9713357" y="6861929"/>
            <a:ext cx="3177183" cy="331946"/>
          </a:xfrm>
          <a:prstGeom prst="rect">
            <a:avLst/>
          </a:prstGeom>
          <a:noFill/>
          <a:ln/>
        </p:spPr>
        <p:txBody>
          <a:bodyPr wrap="none" lIns="0" tIns="0" rIns="0" bIns="0" rtlCol="0" anchor="t"/>
          <a:lstStyle/>
          <a:p>
            <a:pPr marL="0" indent="0" algn="l">
              <a:lnSpc>
                <a:spcPts val="2600"/>
              </a:lnSpc>
              <a:buNone/>
            </a:pPr>
            <a:r>
              <a:rPr lang="en-US" sz="2050" b="1" dirty="0">
                <a:solidFill>
                  <a:srgbClr val="E5E0DF"/>
                </a:solidFill>
                <a:latin typeface="Overpass Bold" pitchFamily="34" charset="0"/>
                <a:ea typeface="Overpass Bold" pitchFamily="34" charset="-122"/>
                <a:cs typeface="Overpass Bold" pitchFamily="34" charset="-120"/>
              </a:rPr>
              <a:t>Seamless Communication</a:t>
            </a:r>
            <a:endParaRPr lang="en-US" sz="20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602462" y="922377"/>
            <a:ext cx="9132927" cy="564475"/>
          </a:xfrm>
          <a:prstGeom prst="rect">
            <a:avLst/>
          </a:prstGeom>
          <a:noFill/>
          <a:ln/>
        </p:spPr>
        <p:txBody>
          <a:bodyPr wrap="none" lIns="0" tIns="0" rIns="0" bIns="0" rtlCol="0" anchor="t"/>
          <a:lstStyle/>
          <a:p>
            <a:pPr marL="0" indent="0" algn="l">
              <a:lnSpc>
                <a:spcPts val="4400"/>
              </a:lnSpc>
              <a:buNone/>
            </a:pPr>
            <a:r>
              <a:rPr lang="en-US" sz="3550" b="1" dirty="0">
                <a:solidFill>
                  <a:srgbClr val="FFFFFF"/>
                </a:solidFill>
                <a:latin typeface="Overpass Bold" pitchFamily="34" charset="0"/>
                <a:ea typeface="Overpass Bold" pitchFamily="34" charset="-122"/>
                <a:cs typeface="Overpass Bold" pitchFamily="34" charset="-120"/>
              </a:rPr>
              <a:t>Intuitive Design: A User-Centric Experience</a:t>
            </a:r>
            <a:endParaRPr lang="en-US" sz="3550" dirty="0"/>
          </a:p>
        </p:txBody>
      </p:sp>
      <p:pic>
        <p:nvPicPr>
          <p:cNvPr id="3" name="Image 0" descr="preencoded.png"/>
          <p:cNvPicPr>
            <a:picLocks noChangeAspect="1"/>
          </p:cNvPicPr>
          <p:nvPr/>
        </p:nvPicPr>
        <p:blipFill>
          <a:blip r:embed="rId3"/>
          <a:stretch>
            <a:fillRect/>
          </a:stretch>
        </p:blipFill>
        <p:spPr>
          <a:xfrm>
            <a:off x="1602462" y="1597223"/>
            <a:ext cx="4593193" cy="5887403"/>
          </a:xfrm>
          <a:prstGeom prst="rect">
            <a:avLst/>
          </a:prstGeom>
        </p:spPr>
      </p:pic>
      <p:sp>
        <p:nvSpPr>
          <p:cNvPr id="4" name="Text 1"/>
          <p:cNvSpPr/>
          <p:nvPr/>
        </p:nvSpPr>
        <p:spPr>
          <a:xfrm>
            <a:off x="7056490" y="1971839"/>
            <a:ext cx="5971448" cy="2214128"/>
          </a:xfrm>
          <a:prstGeom prst="rect">
            <a:avLst/>
          </a:prstGeom>
          <a:noFill/>
          <a:ln/>
        </p:spPr>
        <p:txBody>
          <a:bodyPr wrap="square" lIns="0" tIns="0" rIns="0" bIns="0" rtlCol="0" anchor="t"/>
          <a:lstStyle/>
          <a:p>
            <a:pPr marL="0" indent="0" algn="l">
              <a:lnSpc>
                <a:spcPts val="2400"/>
              </a:lnSpc>
              <a:buNone/>
            </a:pPr>
            <a:r>
              <a:rPr lang="en-US" dirty="0">
                <a:solidFill>
                  <a:srgbClr val="E5E0DF"/>
                </a:solidFill>
                <a:latin typeface="Overpass" pitchFamily="34" charset="0"/>
                <a:ea typeface="Overpass" pitchFamily="34" charset="-122"/>
                <a:cs typeface="Overpass" pitchFamily="34" charset="-120"/>
              </a:rPr>
              <a:t>Our software is designed with both patients and healthcare providers in mind. The interface is clean, easy to navigate, and visually consistent with modern design principles. Every element serves a purpose, making complex health information accessible and actionable.</a:t>
            </a:r>
            <a:endParaRPr lang="en-US" dirty="0"/>
          </a:p>
        </p:txBody>
      </p:sp>
      <p:sp>
        <p:nvSpPr>
          <p:cNvPr id="5" name="Text 2"/>
          <p:cNvSpPr/>
          <p:nvPr/>
        </p:nvSpPr>
        <p:spPr>
          <a:xfrm>
            <a:off x="7047569" y="4301326"/>
            <a:ext cx="4289227" cy="30706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E5E0DF"/>
                </a:solidFill>
                <a:latin typeface="Overpass" pitchFamily="34" charset="0"/>
                <a:ea typeface="Overpass" pitchFamily="34" charset="-122"/>
                <a:cs typeface="Overpass" pitchFamily="34" charset="-120"/>
              </a:rPr>
              <a:t>Clear, concise patient dashboards</a:t>
            </a:r>
            <a:endParaRPr lang="en-US" sz="1500" dirty="0"/>
          </a:p>
        </p:txBody>
      </p:sp>
      <p:sp>
        <p:nvSpPr>
          <p:cNvPr id="6" name="Text 3"/>
          <p:cNvSpPr/>
          <p:nvPr/>
        </p:nvSpPr>
        <p:spPr>
          <a:xfrm>
            <a:off x="7056490" y="4687081"/>
            <a:ext cx="4289227" cy="30706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E5E0DF"/>
                </a:solidFill>
                <a:latin typeface="Overpass" pitchFamily="34" charset="0"/>
                <a:ea typeface="Overpass" pitchFamily="34" charset="-122"/>
                <a:cs typeface="Overpass" pitchFamily="34" charset="-120"/>
              </a:rPr>
              <a:t>Actionable insights for clinicians</a:t>
            </a:r>
            <a:endParaRPr lang="en-US" sz="1500" dirty="0"/>
          </a:p>
        </p:txBody>
      </p:sp>
      <p:sp>
        <p:nvSpPr>
          <p:cNvPr id="7" name="Text 4"/>
          <p:cNvSpPr/>
          <p:nvPr/>
        </p:nvSpPr>
        <p:spPr>
          <a:xfrm>
            <a:off x="7056489" y="5107649"/>
            <a:ext cx="4289227" cy="30706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E5E0DF"/>
                </a:solidFill>
                <a:latin typeface="Overpass" pitchFamily="34" charset="0"/>
                <a:ea typeface="Overpass" pitchFamily="34" charset="-122"/>
                <a:cs typeface="Overpass" pitchFamily="34" charset="-120"/>
              </a:rPr>
              <a:t>Simplified data entry and retrieval</a:t>
            </a:r>
            <a:endParaRPr lang="en-US" sz="1500" dirty="0"/>
          </a:p>
        </p:txBody>
      </p:sp>
      <p:sp>
        <p:nvSpPr>
          <p:cNvPr id="8" name="Text 5"/>
          <p:cNvSpPr/>
          <p:nvPr/>
        </p:nvSpPr>
        <p:spPr>
          <a:xfrm>
            <a:off x="7056490" y="5495258"/>
            <a:ext cx="4289227" cy="307062"/>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E5E0DF"/>
                </a:solidFill>
                <a:latin typeface="Overpass" pitchFamily="34" charset="0"/>
                <a:ea typeface="Overpass" pitchFamily="34" charset="-122"/>
                <a:cs typeface="Overpass" pitchFamily="34" charset="-120"/>
              </a:rPr>
              <a:t>Visually consistent and intuitive layouts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57368"/>
          </a:xfrm>
          <a:prstGeom prst="rect">
            <a:avLst/>
          </a:prstGeom>
        </p:spPr>
      </p:pic>
      <p:sp>
        <p:nvSpPr>
          <p:cNvPr id="3" name="Text 0"/>
          <p:cNvSpPr/>
          <p:nvPr/>
        </p:nvSpPr>
        <p:spPr>
          <a:xfrm>
            <a:off x="772001" y="3717369"/>
            <a:ext cx="10582870" cy="648653"/>
          </a:xfrm>
          <a:prstGeom prst="rect">
            <a:avLst/>
          </a:prstGeom>
          <a:noFill/>
          <a:ln/>
        </p:spPr>
        <p:txBody>
          <a:bodyPr wrap="none" lIns="0" tIns="0" rIns="0" bIns="0" rtlCol="0" anchor="t"/>
          <a:lstStyle/>
          <a:p>
            <a:pPr marL="0" indent="0" algn="l">
              <a:lnSpc>
                <a:spcPts val="5100"/>
              </a:lnSpc>
              <a:buNone/>
            </a:pPr>
            <a:r>
              <a:rPr lang="en-US" sz="4050" b="1" dirty="0">
                <a:solidFill>
                  <a:srgbClr val="FFFFFF"/>
                </a:solidFill>
                <a:latin typeface="Overpass Bold" pitchFamily="34" charset="0"/>
                <a:ea typeface="Overpass Bold" pitchFamily="34" charset="-122"/>
                <a:cs typeface="Overpass Bold" pitchFamily="34" charset="-120"/>
              </a:rPr>
              <a:t>Enhancing Patient Adherence: Key Features</a:t>
            </a:r>
            <a:endParaRPr lang="en-US" sz="4050" dirty="0"/>
          </a:p>
        </p:txBody>
      </p:sp>
      <p:sp>
        <p:nvSpPr>
          <p:cNvPr id="4" name="Shape 1"/>
          <p:cNvSpPr/>
          <p:nvPr/>
        </p:nvSpPr>
        <p:spPr>
          <a:xfrm>
            <a:off x="772001" y="4696897"/>
            <a:ext cx="4215051" cy="1618774"/>
          </a:xfrm>
          <a:prstGeom prst="roundRect">
            <a:avLst>
              <a:gd name="adj" fmla="val 32705"/>
            </a:avLst>
          </a:prstGeom>
          <a:solidFill>
            <a:srgbClr val="7E023C"/>
          </a:solidFill>
          <a:ln w="7620">
            <a:solidFill>
              <a:srgbClr val="971B55"/>
            </a:solidFill>
            <a:prstDash val="solid"/>
          </a:ln>
        </p:spPr>
      </p:sp>
      <p:sp>
        <p:nvSpPr>
          <p:cNvPr id="5" name="Text 2"/>
          <p:cNvSpPr/>
          <p:nvPr/>
        </p:nvSpPr>
        <p:spPr>
          <a:xfrm>
            <a:off x="1000125" y="4925020"/>
            <a:ext cx="2718197" cy="324445"/>
          </a:xfrm>
          <a:prstGeom prst="rect">
            <a:avLst/>
          </a:prstGeom>
          <a:noFill/>
          <a:ln/>
        </p:spPr>
        <p:txBody>
          <a:bodyPr wrap="none" lIns="0" tIns="0" rIns="0" bIns="0" rtlCol="0" anchor="t"/>
          <a:lstStyle/>
          <a:p>
            <a:pPr marL="0" indent="0" algn="l">
              <a:lnSpc>
                <a:spcPts val="2550"/>
              </a:lnSpc>
              <a:buNone/>
            </a:pPr>
            <a:r>
              <a:rPr lang="en-US" sz="2000" b="1" dirty="0">
                <a:solidFill>
                  <a:srgbClr val="E5E0DF"/>
                </a:solidFill>
                <a:latin typeface="Overpass Bold" pitchFamily="34" charset="0"/>
                <a:ea typeface="Overpass Bold" pitchFamily="34" charset="-122"/>
                <a:cs typeface="Overpass Bold" pitchFamily="34" charset="-120"/>
              </a:rPr>
              <a:t>Automated Reminders</a:t>
            </a:r>
            <a:endParaRPr lang="en-US" sz="2000" dirty="0"/>
          </a:p>
        </p:txBody>
      </p:sp>
      <p:sp>
        <p:nvSpPr>
          <p:cNvPr id="6" name="Text 3"/>
          <p:cNvSpPr/>
          <p:nvPr/>
        </p:nvSpPr>
        <p:spPr>
          <a:xfrm>
            <a:off x="1000125" y="5381744"/>
            <a:ext cx="3758803" cy="705803"/>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Overpass" pitchFamily="34" charset="0"/>
                <a:ea typeface="Overpass" pitchFamily="34" charset="-122"/>
                <a:cs typeface="Overpass" pitchFamily="34" charset="-120"/>
              </a:rPr>
              <a:t>Patients receive timely notifications for appointments and medication.</a:t>
            </a:r>
            <a:endParaRPr lang="en-US" sz="1700" dirty="0"/>
          </a:p>
        </p:txBody>
      </p:sp>
      <p:sp>
        <p:nvSpPr>
          <p:cNvPr id="7" name="Shape 4"/>
          <p:cNvSpPr/>
          <p:nvPr/>
        </p:nvSpPr>
        <p:spPr>
          <a:xfrm>
            <a:off x="5207556" y="4696897"/>
            <a:ext cx="4215170" cy="1618774"/>
          </a:xfrm>
          <a:prstGeom prst="roundRect">
            <a:avLst>
              <a:gd name="adj" fmla="val 32705"/>
            </a:avLst>
          </a:prstGeom>
          <a:solidFill>
            <a:srgbClr val="7E023C"/>
          </a:solidFill>
          <a:ln w="7620">
            <a:solidFill>
              <a:srgbClr val="971B55"/>
            </a:solidFill>
            <a:prstDash val="solid"/>
          </a:ln>
        </p:spPr>
      </p:sp>
      <p:sp>
        <p:nvSpPr>
          <p:cNvPr id="8" name="Text 5"/>
          <p:cNvSpPr/>
          <p:nvPr/>
        </p:nvSpPr>
        <p:spPr>
          <a:xfrm>
            <a:off x="5435679" y="4925020"/>
            <a:ext cx="2924056" cy="324445"/>
          </a:xfrm>
          <a:prstGeom prst="rect">
            <a:avLst/>
          </a:prstGeom>
          <a:noFill/>
          <a:ln/>
        </p:spPr>
        <p:txBody>
          <a:bodyPr wrap="none" lIns="0" tIns="0" rIns="0" bIns="0" rtlCol="0" anchor="t"/>
          <a:lstStyle/>
          <a:p>
            <a:pPr marL="0" indent="0" algn="l">
              <a:lnSpc>
                <a:spcPts val="2550"/>
              </a:lnSpc>
              <a:buNone/>
            </a:pPr>
            <a:r>
              <a:rPr lang="en-US" sz="2000" b="1" dirty="0">
                <a:solidFill>
                  <a:srgbClr val="E5E0DF"/>
                </a:solidFill>
                <a:latin typeface="Overpass Bold" pitchFamily="34" charset="0"/>
                <a:ea typeface="Overpass Bold" pitchFamily="34" charset="-122"/>
                <a:cs typeface="Overpass Bold" pitchFamily="34" charset="-120"/>
              </a:rPr>
              <a:t>Personalized Care Plans</a:t>
            </a:r>
            <a:endParaRPr lang="en-US" sz="2000" dirty="0"/>
          </a:p>
        </p:txBody>
      </p:sp>
      <p:sp>
        <p:nvSpPr>
          <p:cNvPr id="9" name="Text 6"/>
          <p:cNvSpPr/>
          <p:nvPr/>
        </p:nvSpPr>
        <p:spPr>
          <a:xfrm>
            <a:off x="5435679" y="5381744"/>
            <a:ext cx="3758922" cy="705803"/>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Overpass" pitchFamily="34" charset="0"/>
                <a:ea typeface="Overpass" pitchFamily="34" charset="-122"/>
                <a:cs typeface="Overpass" pitchFamily="34" charset="-120"/>
              </a:rPr>
              <a:t>Tailored plans adapt to individual patient needs and progress.</a:t>
            </a:r>
            <a:endParaRPr lang="en-US" sz="1700" dirty="0"/>
          </a:p>
        </p:txBody>
      </p:sp>
      <p:sp>
        <p:nvSpPr>
          <p:cNvPr id="10" name="Shape 7"/>
          <p:cNvSpPr/>
          <p:nvPr/>
        </p:nvSpPr>
        <p:spPr>
          <a:xfrm>
            <a:off x="9643229" y="4696897"/>
            <a:ext cx="4215170" cy="1618774"/>
          </a:xfrm>
          <a:prstGeom prst="roundRect">
            <a:avLst>
              <a:gd name="adj" fmla="val 32705"/>
            </a:avLst>
          </a:prstGeom>
          <a:solidFill>
            <a:srgbClr val="7E023C"/>
          </a:solidFill>
          <a:ln w="7620">
            <a:solidFill>
              <a:srgbClr val="971B55"/>
            </a:solidFill>
            <a:prstDash val="solid"/>
          </a:ln>
        </p:spPr>
      </p:sp>
      <p:sp>
        <p:nvSpPr>
          <p:cNvPr id="11" name="Text 8"/>
          <p:cNvSpPr/>
          <p:nvPr/>
        </p:nvSpPr>
        <p:spPr>
          <a:xfrm>
            <a:off x="9871353" y="4925020"/>
            <a:ext cx="2801660" cy="324445"/>
          </a:xfrm>
          <a:prstGeom prst="rect">
            <a:avLst/>
          </a:prstGeom>
          <a:noFill/>
          <a:ln/>
        </p:spPr>
        <p:txBody>
          <a:bodyPr wrap="none" lIns="0" tIns="0" rIns="0" bIns="0" rtlCol="0" anchor="t"/>
          <a:lstStyle/>
          <a:p>
            <a:pPr marL="0" indent="0" algn="l">
              <a:lnSpc>
                <a:spcPts val="2550"/>
              </a:lnSpc>
              <a:buNone/>
            </a:pPr>
            <a:r>
              <a:rPr lang="en-US" sz="2000" b="1" dirty="0">
                <a:solidFill>
                  <a:srgbClr val="E5E0DF"/>
                </a:solidFill>
                <a:latin typeface="Overpass Bold" pitchFamily="34" charset="0"/>
                <a:ea typeface="Overpass Bold" pitchFamily="34" charset="-122"/>
                <a:cs typeface="Overpass Bold" pitchFamily="34" charset="-120"/>
              </a:rPr>
              <a:t>Secure Communication</a:t>
            </a:r>
            <a:endParaRPr lang="en-US" sz="2000" dirty="0"/>
          </a:p>
        </p:txBody>
      </p:sp>
      <p:sp>
        <p:nvSpPr>
          <p:cNvPr id="12" name="Text 9"/>
          <p:cNvSpPr/>
          <p:nvPr/>
        </p:nvSpPr>
        <p:spPr>
          <a:xfrm>
            <a:off x="9871353" y="5381744"/>
            <a:ext cx="3758922" cy="705803"/>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Overpass" pitchFamily="34" charset="0"/>
                <a:ea typeface="Overpass" pitchFamily="34" charset="-122"/>
                <a:cs typeface="Overpass" pitchFamily="34" charset="-120"/>
              </a:rPr>
              <a:t>Direct and private messaging between patients and care teams.</a:t>
            </a:r>
            <a:endParaRPr lang="en-US" sz="1700" dirty="0"/>
          </a:p>
        </p:txBody>
      </p:sp>
      <p:sp>
        <p:nvSpPr>
          <p:cNvPr id="13" name="Text 10"/>
          <p:cNvSpPr/>
          <p:nvPr/>
        </p:nvSpPr>
        <p:spPr>
          <a:xfrm>
            <a:off x="772001" y="6563797"/>
            <a:ext cx="13086398" cy="705803"/>
          </a:xfrm>
          <a:prstGeom prst="rect">
            <a:avLst/>
          </a:prstGeom>
          <a:noFill/>
          <a:ln/>
        </p:spPr>
        <p:txBody>
          <a:bodyPr wrap="square" lIns="0" tIns="0" rIns="0" bIns="0" rtlCol="0" anchor="t"/>
          <a:lstStyle/>
          <a:p>
            <a:pPr marL="0" indent="0" algn="l">
              <a:lnSpc>
                <a:spcPts val="2750"/>
              </a:lnSpc>
              <a:buNone/>
            </a:pPr>
            <a:r>
              <a:rPr lang="en-US" sz="1700" dirty="0">
                <a:solidFill>
                  <a:srgbClr val="E5E0DF"/>
                </a:solidFill>
                <a:latin typeface="Overpass" pitchFamily="34" charset="0"/>
                <a:ea typeface="Overpass" pitchFamily="34" charset="-122"/>
                <a:cs typeface="Overpass" pitchFamily="34" charset="-120"/>
              </a:rPr>
              <a:t>HealthTrack Pro goes beyond simple reminders, offering a comprehensive suite of tools that support patients in managing their health journey. This proactive approach significantly improves adherence rates and fosters a stronger patient-provider relationship.</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97310" y="1551623"/>
            <a:ext cx="7922181" cy="1026795"/>
          </a:xfrm>
          <a:prstGeom prst="rect">
            <a:avLst/>
          </a:prstGeom>
          <a:noFill/>
          <a:ln/>
        </p:spPr>
        <p:txBody>
          <a:bodyPr wrap="square" lIns="0" tIns="0" rIns="0" bIns="0" rtlCol="0" anchor="t"/>
          <a:lstStyle/>
          <a:p>
            <a:pPr marL="0" indent="0" algn="l">
              <a:lnSpc>
                <a:spcPts val="4000"/>
              </a:lnSpc>
              <a:buNone/>
            </a:pPr>
            <a:r>
              <a:rPr lang="en-US" sz="3200" b="1" dirty="0">
                <a:solidFill>
                  <a:srgbClr val="FFFFFF"/>
                </a:solidFill>
                <a:latin typeface="Overpass Bold" pitchFamily="34" charset="0"/>
                <a:ea typeface="Overpass Bold" pitchFamily="34" charset="-122"/>
                <a:cs typeface="Overpass Bold" pitchFamily="34" charset="-120"/>
              </a:rPr>
              <a:t>Streamlining Clinic Workflows: Benefits for Providers</a:t>
            </a:r>
            <a:endParaRPr lang="en-US" sz="3200" dirty="0"/>
          </a:p>
        </p:txBody>
      </p:sp>
      <p:sp>
        <p:nvSpPr>
          <p:cNvPr id="4" name="Text 1"/>
          <p:cNvSpPr/>
          <p:nvPr/>
        </p:nvSpPr>
        <p:spPr>
          <a:xfrm>
            <a:off x="6097310" y="2840236"/>
            <a:ext cx="7922181" cy="837605"/>
          </a:xfrm>
          <a:prstGeom prst="rect">
            <a:avLst/>
          </a:prstGeom>
          <a:noFill/>
          <a:ln/>
        </p:spPr>
        <p:txBody>
          <a:bodyPr wrap="square" lIns="0" tIns="0" rIns="0" bIns="0" rtlCol="0" anchor="t"/>
          <a:lstStyle/>
          <a:p>
            <a:pPr marL="0" indent="0" algn="l">
              <a:lnSpc>
                <a:spcPts val="2150"/>
              </a:lnSpc>
              <a:buNone/>
            </a:pPr>
            <a:r>
              <a:rPr lang="en-US" sz="1350" dirty="0">
                <a:solidFill>
                  <a:srgbClr val="E5E0DF"/>
                </a:solidFill>
                <a:latin typeface="Overpass" pitchFamily="34" charset="0"/>
                <a:ea typeface="Overpass" pitchFamily="34" charset="-122"/>
                <a:cs typeface="Overpass" pitchFamily="34" charset="-120"/>
              </a:rPr>
              <a:t>For healthcare administrators and clinic managers, HealthTrack Pro translates into tangible operational efficiencies. Our system reduces administrative burden, minimizes errors, and optimizes resource allocation.</a:t>
            </a:r>
            <a:endParaRPr lang="en-US" sz="1350" dirty="0"/>
          </a:p>
        </p:txBody>
      </p:sp>
      <p:sp>
        <p:nvSpPr>
          <p:cNvPr id="5" name="Shape 2"/>
          <p:cNvSpPr/>
          <p:nvPr/>
        </p:nvSpPr>
        <p:spPr>
          <a:xfrm>
            <a:off x="6097310" y="3874175"/>
            <a:ext cx="3873818" cy="1314569"/>
          </a:xfrm>
          <a:prstGeom prst="roundRect">
            <a:avLst>
              <a:gd name="adj" fmla="val 8347"/>
            </a:avLst>
          </a:prstGeom>
          <a:solidFill>
            <a:srgbClr val="252222">
              <a:alpha val="95000"/>
            </a:srgbClr>
          </a:solidFill>
          <a:ln w="22860">
            <a:solidFill>
              <a:srgbClr val="971B55"/>
            </a:solidFill>
            <a:prstDash val="solid"/>
          </a:ln>
        </p:spPr>
      </p:sp>
      <p:sp>
        <p:nvSpPr>
          <p:cNvPr id="6" name="Shape 3"/>
          <p:cNvSpPr/>
          <p:nvPr/>
        </p:nvSpPr>
        <p:spPr>
          <a:xfrm>
            <a:off x="6074450" y="3874175"/>
            <a:ext cx="91440" cy="1314569"/>
          </a:xfrm>
          <a:prstGeom prst="roundRect">
            <a:avLst>
              <a:gd name="adj" fmla="val 80181"/>
            </a:avLst>
          </a:prstGeom>
          <a:solidFill>
            <a:srgbClr val="F20374"/>
          </a:solidFill>
          <a:ln/>
        </p:spPr>
      </p:sp>
      <p:sp>
        <p:nvSpPr>
          <p:cNvPr id="7" name="Text 4"/>
          <p:cNvSpPr/>
          <p:nvPr/>
        </p:nvSpPr>
        <p:spPr>
          <a:xfrm>
            <a:off x="6363295" y="4071580"/>
            <a:ext cx="3037999" cy="256699"/>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Reduced Administrative Burden</a:t>
            </a:r>
            <a:endParaRPr lang="en-US" sz="1600" dirty="0"/>
          </a:p>
        </p:txBody>
      </p:sp>
      <p:sp>
        <p:nvSpPr>
          <p:cNvPr id="8" name="Text 5"/>
          <p:cNvSpPr/>
          <p:nvPr/>
        </p:nvSpPr>
        <p:spPr>
          <a:xfrm>
            <a:off x="6363295" y="4432935"/>
            <a:ext cx="3410426" cy="558403"/>
          </a:xfrm>
          <a:prstGeom prst="rect">
            <a:avLst/>
          </a:prstGeom>
          <a:noFill/>
          <a:ln/>
        </p:spPr>
        <p:txBody>
          <a:bodyPr wrap="square" lIns="0" tIns="0" rIns="0" bIns="0" rtlCol="0" anchor="t"/>
          <a:lstStyle/>
          <a:p>
            <a:pPr marL="0" indent="0" algn="l">
              <a:lnSpc>
                <a:spcPts val="2150"/>
              </a:lnSpc>
              <a:buNone/>
            </a:pPr>
            <a:r>
              <a:rPr lang="en-US" sz="1350" dirty="0">
                <a:solidFill>
                  <a:srgbClr val="E5E0DF"/>
                </a:solidFill>
                <a:latin typeface="Overpass" pitchFamily="34" charset="0"/>
                <a:ea typeface="Overpass" pitchFamily="34" charset="-122"/>
                <a:cs typeface="Overpass" pitchFamily="34" charset="-120"/>
              </a:rPr>
              <a:t>Automate routine tasks and free up staff for patient care.</a:t>
            </a:r>
            <a:endParaRPr lang="en-US" sz="1350" dirty="0"/>
          </a:p>
        </p:txBody>
      </p:sp>
      <p:sp>
        <p:nvSpPr>
          <p:cNvPr id="9" name="Shape 6"/>
          <p:cNvSpPr/>
          <p:nvPr/>
        </p:nvSpPr>
        <p:spPr>
          <a:xfrm>
            <a:off x="10145673" y="3874175"/>
            <a:ext cx="3873818" cy="1314569"/>
          </a:xfrm>
          <a:prstGeom prst="roundRect">
            <a:avLst>
              <a:gd name="adj" fmla="val 8347"/>
            </a:avLst>
          </a:prstGeom>
          <a:solidFill>
            <a:srgbClr val="252222">
              <a:alpha val="95000"/>
            </a:srgbClr>
          </a:solidFill>
          <a:ln w="22860">
            <a:solidFill>
              <a:srgbClr val="971B55"/>
            </a:solidFill>
            <a:prstDash val="solid"/>
          </a:ln>
        </p:spPr>
      </p:sp>
      <p:sp>
        <p:nvSpPr>
          <p:cNvPr id="10" name="Shape 7"/>
          <p:cNvSpPr/>
          <p:nvPr/>
        </p:nvSpPr>
        <p:spPr>
          <a:xfrm>
            <a:off x="10122813" y="3874175"/>
            <a:ext cx="91440" cy="1314569"/>
          </a:xfrm>
          <a:prstGeom prst="roundRect">
            <a:avLst>
              <a:gd name="adj" fmla="val 80181"/>
            </a:avLst>
          </a:prstGeom>
          <a:solidFill>
            <a:srgbClr val="F20374"/>
          </a:solidFill>
          <a:ln/>
        </p:spPr>
      </p:sp>
      <p:sp>
        <p:nvSpPr>
          <p:cNvPr id="11" name="Text 8"/>
          <p:cNvSpPr/>
          <p:nvPr/>
        </p:nvSpPr>
        <p:spPr>
          <a:xfrm>
            <a:off x="10411658" y="4071580"/>
            <a:ext cx="2944058" cy="256699"/>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Optimized Resource Allocation</a:t>
            </a:r>
            <a:endParaRPr lang="en-US" sz="1600" dirty="0"/>
          </a:p>
        </p:txBody>
      </p:sp>
      <p:sp>
        <p:nvSpPr>
          <p:cNvPr id="12" name="Text 9"/>
          <p:cNvSpPr/>
          <p:nvPr/>
        </p:nvSpPr>
        <p:spPr>
          <a:xfrm>
            <a:off x="10411658" y="4432935"/>
            <a:ext cx="3410426" cy="558403"/>
          </a:xfrm>
          <a:prstGeom prst="rect">
            <a:avLst/>
          </a:prstGeom>
          <a:noFill/>
          <a:ln/>
        </p:spPr>
        <p:txBody>
          <a:bodyPr wrap="square" lIns="0" tIns="0" rIns="0" bIns="0" rtlCol="0" anchor="t"/>
          <a:lstStyle/>
          <a:p>
            <a:pPr marL="0" indent="0" algn="l">
              <a:lnSpc>
                <a:spcPts val="2150"/>
              </a:lnSpc>
              <a:buNone/>
            </a:pPr>
            <a:r>
              <a:rPr lang="en-US" sz="1350" dirty="0">
                <a:solidFill>
                  <a:srgbClr val="E5E0DF"/>
                </a:solidFill>
                <a:latin typeface="Overpass" pitchFamily="34" charset="0"/>
                <a:ea typeface="Overpass" pitchFamily="34" charset="-122"/>
                <a:cs typeface="Overpass" pitchFamily="34" charset="-120"/>
              </a:rPr>
              <a:t>Better scheduling and patient flow lead to efficient use of staff and facilities.</a:t>
            </a:r>
            <a:endParaRPr lang="en-US" sz="1350" dirty="0"/>
          </a:p>
        </p:txBody>
      </p:sp>
      <p:sp>
        <p:nvSpPr>
          <p:cNvPr id="13" name="Shape 10"/>
          <p:cNvSpPr/>
          <p:nvPr/>
        </p:nvSpPr>
        <p:spPr>
          <a:xfrm>
            <a:off x="6097310" y="5363289"/>
            <a:ext cx="3873818" cy="1314569"/>
          </a:xfrm>
          <a:prstGeom prst="roundRect">
            <a:avLst>
              <a:gd name="adj" fmla="val 8347"/>
            </a:avLst>
          </a:prstGeom>
          <a:solidFill>
            <a:srgbClr val="252222">
              <a:alpha val="95000"/>
            </a:srgbClr>
          </a:solidFill>
          <a:ln w="22860">
            <a:solidFill>
              <a:srgbClr val="971B55"/>
            </a:solidFill>
            <a:prstDash val="solid"/>
          </a:ln>
        </p:spPr>
      </p:sp>
      <p:sp>
        <p:nvSpPr>
          <p:cNvPr id="14" name="Shape 11"/>
          <p:cNvSpPr/>
          <p:nvPr/>
        </p:nvSpPr>
        <p:spPr>
          <a:xfrm>
            <a:off x="6074450" y="5363289"/>
            <a:ext cx="91440" cy="1314569"/>
          </a:xfrm>
          <a:prstGeom prst="roundRect">
            <a:avLst>
              <a:gd name="adj" fmla="val 80181"/>
            </a:avLst>
          </a:prstGeom>
          <a:solidFill>
            <a:srgbClr val="F20374"/>
          </a:solidFill>
          <a:ln/>
        </p:spPr>
      </p:sp>
      <p:sp>
        <p:nvSpPr>
          <p:cNvPr id="15" name="Text 12"/>
          <p:cNvSpPr/>
          <p:nvPr/>
        </p:nvSpPr>
        <p:spPr>
          <a:xfrm>
            <a:off x="6363295" y="5560695"/>
            <a:ext cx="2354342" cy="256699"/>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Improved Data Accuracy</a:t>
            </a:r>
            <a:endParaRPr lang="en-US" sz="1600" dirty="0"/>
          </a:p>
        </p:txBody>
      </p:sp>
      <p:sp>
        <p:nvSpPr>
          <p:cNvPr id="16" name="Text 13"/>
          <p:cNvSpPr/>
          <p:nvPr/>
        </p:nvSpPr>
        <p:spPr>
          <a:xfrm>
            <a:off x="6363295" y="5922050"/>
            <a:ext cx="3410426" cy="558403"/>
          </a:xfrm>
          <a:prstGeom prst="rect">
            <a:avLst/>
          </a:prstGeom>
          <a:noFill/>
          <a:ln/>
        </p:spPr>
        <p:txBody>
          <a:bodyPr wrap="square" lIns="0" tIns="0" rIns="0" bIns="0" rtlCol="0" anchor="t"/>
          <a:lstStyle/>
          <a:p>
            <a:pPr marL="0" indent="0" algn="l">
              <a:lnSpc>
                <a:spcPts val="2150"/>
              </a:lnSpc>
              <a:buNone/>
            </a:pPr>
            <a:r>
              <a:rPr lang="en-US" sz="1350" dirty="0">
                <a:solidFill>
                  <a:srgbClr val="E5E0DF"/>
                </a:solidFill>
                <a:latin typeface="Overpass" pitchFamily="34" charset="0"/>
                <a:ea typeface="Overpass" pitchFamily="34" charset="-122"/>
                <a:cs typeface="Overpass" pitchFamily="34" charset="-120"/>
              </a:rPr>
              <a:t>Digital tracking minimizes manual entry errors and ensures reliable data.</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2495312" y="445294"/>
            <a:ext cx="8156496" cy="476250"/>
          </a:xfrm>
          <a:prstGeom prst="rect">
            <a:avLst/>
          </a:prstGeom>
          <a:noFill/>
          <a:ln/>
        </p:spPr>
        <p:txBody>
          <a:bodyPr wrap="none" lIns="0" tIns="0" rIns="0" bIns="0" rtlCol="0" anchor="t"/>
          <a:lstStyle/>
          <a:p>
            <a:pPr marL="0" indent="0" algn="l">
              <a:lnSpc>
                <a:spcPts val="3750"/>
              </a:lnSpc>
              <a:buNone/>
            </a:pPr>
            <a:r>
              <a:rPr lang="en-US" sz="3000" b="1" dirty="0">
                <a:solidFill>
                  <a:srgbClr val="FFFFFF"/>
                </a:solidFill>
                <a:latin typeface="Overpass Bold" pitchFamily="34" charset="0"/>
                <a:ea typeface="Overpass Bold" pitchFamily="34" charset="-122"/>
                <a:cs typeface="Overpass Bold" pitchFamily="34" charset="-120"/>
              </a:rPr>
              <a:t>Impact on Outcomes: A Data-Driven Approach</a:t>
            </a:r>
            <a:endParaRPr lang="en-US" sz="3000" dirty="0"/>
          </a:p>
        </p:txBody>
      </p:sp>
      <p:sp>
        <p:nvSpPr>
          <p:cNvPr id="3" name="Text 1"/>
          <p:cNvSpPr/>
          <p:nvPr/>
        </p:nvSpPr>
        <p:spPr>
          <a:xfrm>
            <a:off x="2495312" y="1245394"/>
            <a:ext cx="9639657" cy="518160"/>
          </a:xfrm>
          <a:prstGeom prst="rect">
            <a:avLst/>
          </a:prstGeom>
          <a:noFill/>
          <a:ln/>
        </p:spPr>
        <p:txBody>
          <a:bodyPr wrap="square" lIns="0" tIns="0" rIns="0" bIns="0" rtlCol="0" anchor="t"/>
          <a:lstStyle/>
          <a:p>
            <a:pPr marL="0" indent="0" algn="l">
              <a:lnSpc>
                <a:spcPts val="2000"/>
              </a:lnSpc>
              <a:buNone/>
            </a:pPr>
            <a:r>
              <a:rPr lang="en-US" sz="1250" dirty="0">
                <a:solidFill>
                  <a:srgbClr val="E5E0DF"/>
                </a:solidFill>
                <a:latin typeface="Overpass" pitchFamily="34" charset="0"/>
                <a:ea typeface="Overpass" pitchFamily="34" charset="-122"/>
                <a:cs typeface="Overpass" pitchFamily="34" charset="-120"/>
              </a:rPr>
              <a:t>The real measure of HealthTrack Pro's success lies in its ability to drive positive health outcomes. By improving adherence and streamlining care, we see significant improvements in patient health, reduced hospitalizations, and enhanced patient satisfaction.</a:t>
            </a:r>
            <a:endParaRPr lang="en-US" sz="1250" dirty="0"/>
          </a:p>
        </p:txBody>
      </p:sp>
      <p:pic>
        <p:nvPicPr>
          <p:cNvPr id="4" name="Image 0" descr="preencoded.png"/>
          <p:cNvPicPr>
            <a:picLocks noChangeAspect="1"/>
          </p:cNvPicPr>
          <p:nvPr/>
        </p:nvPicPr>
        <p:blipFill>
          <a:blip r:embed="rId3"/>
          <a:stretch>
            <a:fillRect/>
          </a:stretch>
        </p:blipFill>
        <p:spPr>
          <a:xfrm>
            <a:off x="2495312" y="1945719"/>
            <a:ext cx="9639657" cy="4912281"/>
          </a:xfrm>
          <a:prstGeom prst="rect">
            <a:avLst/>
          </a:prstGeom>
        </p:spPr>
      </p:pic>
      <p:sp>
        <p:nvSpPr>
          <p:cNvPr id="5" name="Shape 2"/>
          <p:cNvSpPr/>
          <p:nvPr/>
        </p:nvSpPr>
        <p:spPr>
          <a:xfrm>
            <a:off x="5560100" y="6858000"/>
            <a:ext cx="161925" cy="161925"/>
          </a:xfrm>
          <a:prstGeom prst="roundRect">
            <a:avLst>
              <a:gd name="adj" fmla="val 11294"/>
            </a:avLst>
          </a:prstGeom>
          <a:solidFill>
            <a:srgbClr val="E3036D"/>
          </a:solidFill>
          <a:ln/>
        </p:spPr>
      </p:sp>
      <p:sp>
        <p:nvSpPr>
          <p:cNvPr id="6" name="Text 3"/>
          <p:cNvSpPr/>
          <p:nvPr/>
        </p:nvSpPr>
        <p:spPr>
          <a:xfrm>
            <a:off x="5782985" y="6858000"/>
            <a:ext cx="1455896" cy="161925"/>
          </a:xfrm>
          <a:prstGeom prst="rect">
            <a:avLst/>
          </a:prstGeom>
          <a:noFill/>
          <a:ln/>
        </p:spPr>
        <p:txBody>
          <a:bodyPr wrap="none" lIns="0" tIns="0" rIns="0" bIns="0" rtlCol="0" anchor="t"/>
          <a:lstStyle/>
          <a:p>
            <a:pPr marL="0" indent="0" algn="l">
              <a:lnSpc>
                <a:spcPts val="1250"/>
              </a:lnSpc>
              <a:buNone/>
            </a:pPr>
            <a:r>
              <a:rPr lang="en-US" sz="1250" dirty="0">
                <a:solidFill>
                  <a:srgbClr val="E5E0DF"/>
                </a:solidFill>
                <a:latin typeface="Overpass" pitchFamily="34" charset="0"/>
                <a:ea typeface="Overpass" pitchFamily="34" charset="-122"/>
                <a:cs typeface="Overpass" pitchFamily="34" charset="-120"/>
              </a:rPr>
              <a:t>Adherence Rate (%)</a:t>
            </a:r>
            <a:endParaRPr lang="en-US" sz="1250" dirty="0"/>
          </a:p>
        </p:txBody>
      </p:sp>
      <p:sp>
        <p:nvSpPr>
          <p:cNvPr id="7" name="Shape 4"/>
          <p:cNvSpPr/>
          <p:nvPr/>
        </p:nvSpPr>
        <p:spPr>
          <a:xfrm>
            <a:off x="7391281" y="6858000"/>
            <a:ext cx="161925" cy="161925"/>
          </a:xfrm>
          <a:prstGeom prst="roundRect">
            <a:avLst>
              <a:gd name="adj" fmla="val 11294"/>
            </a:avLst>
          </a:prstGeom>
          <a:solidFill>
            <a:srgbClr val="FD68AE"/>
          </a:solidFill>
          <a:ln/>
        </p:spPr>
      </p:sp>
      <p:sp>
        <p:nvSpPr>
          <p:cNvPr id="8" name="Text 5"/>
          <p:cNvSpPr/>
          <p:nvPr/>
        </p:nvSpPr>
        <p:spPr>
          <a:xfrm>
            <a:off x="7614166" y="6858000"/>
            <a:ext cx="1922740" cy="161925"/>
          </a:xfrm>
          <a:prstGeom prst="rect">
            <a:avLst/>
          </a:prstGeom>
          <a:noFill/>
          <a:ln/>
        </p:spPr>
        <p:txBody>
          <a:bodyPr wrap="none" lIns="0" tIns="0" rIns="0" bIns="0" rtlCol="0" anchor="t"/>
          <a:lstStyle/>
          <a:p>
            <a:pPr marL="0" indent="0" algn="l">
              <a:lnSpc>
                <a:spcPts val="1250"/>
              </a:lnSpc>
              <a:buNone/>
            </a:pPr>
            <a:r>
              <a:rPr lang="en-US" sz="1250" dirty="0">
                <a:solidFill>
                  <a:srgbClr val="E5E0DF"/>
                </a:solidFill>
                <a:latin typeface="Overpass" pitchFamily="34" charset="0"/>
                <a:ea typeface="Overpass" pitchFamily="34" charset="-122"/>
                <a:cs typeface="Overpass" pitchFamily="34" charset="-120"/>
              </a:rPr>
              <a:t>Hospital Readmissions (%)</a:t>
            </a:r>
            <a:endParaRPr lang="en-US" sz="1250" dirty="0"/>
          </a:p>
        </p:txBody>
      </p:sp>
      <p:sp>
        <p:nvSpPr>
          <p:cNvPr id="9" name="Text 6"/>
          <p:cNvSpPr/>
          <p:nvPr/>
        </p:nvSpPr>
        <p:spPr>
          <a:xfrm>
            <a:off x="2495312" y="7526060"/>
            <a:ext cx="9639657" cy="259080"/>
          </a:xfrm>
          <a:prstGeom prst="rect">
            <a:avLst/>
          </a:prstGeom>
          <a:noFill/>
          <a:ln/>
        </p:spPr>
        <p:txBody>
          <a:bodyPr wrap="none" lIns="0" tIns="0" rIns="0" bIns="0" rtlCol="0" anchor="t"/>
          <a:lstStyle/>
          <a:p>
            <a:pPr marL="0" indent="0" algn="l">
              <a:lnSpc>
                <a:spcPts val="2000"/>
              </a:lnSpc>
              <a:buNone/>
            </a:pPr>
            <a:r>
              <a:rPr lang="en-US" sz="1250" dirty="0">
                <a:solidFill>
                  <a:srgbClr val="E5E0DF"/>
                </a:solidFill>
                <a:latin typeface="Overpass" pitchFamily="34" charset="0"/>
                <a:ea typeface="Overpass" pitchFamily="34" charset="-122"/>
                <a:cs typeface="Overpass" pitchFamily="34" charset="-120"/>
              </a:rPr>
              <a:t>Our data consistently shows a strong correlation between HealthTrack Pro implementation and improved clinical metrics.</a:t>
            </a:r>
            <a:endParaRPr lang="en-US" sz="12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3620" y="626626"/>
            <a:ext cx="7909560" cy="1037273"/>
          </a:xfrm>
          <a:prstGeom prst="rect">
            <a:avLst/>
          </a:prstGeom>
          <a:noFill/>
          <a:ln/>
        </p:spPr>
        <p:txBody>
          <a:bodyPr wrap="square" lIns="0" tIns="0" rIns="0" bIns="0" rtlCol="0" anchor="t"/>
          <a:lstStyle/>
          <a:p>
            <a:pPr marL="0" indent="0" algn="l">
              <a:lnSpc>
                <a:spcPts val="4050"/>
              </a:lnSpc>
              <a:buNone/>
            </a:pPr>
            <a:r>
              <a:rPr lang="en-US" sz="3250" b="1" dirty="0">
                <a:solidFill>
                  <a:srgbClr val="FFFFFF"/>
                </a:solidFill>
                <a:latin typeface="Overpass Bold" pitchFamily="34" charset="0"/>
                <a:ea typeface="Overpass Bold" pitchFamily="34" charset="-122"/>
                <a:cs typeface="Overpass Bold" pitchFamily="34" charset="-120"/>
              </a:rPr>
              <a:t>Scalable &amp; Secure: Ready for Your Practice</a:t>
            </a:r>
            <a:endParaRPr lang="en-US" sz="3250" dirty="0"/>
          </a:p>
        </p:txBody>
      </p:sp>
      <p:sp>
        <p:nvSpPr>
          <p:cNvPr id="4" name="Text 1"/>
          <p:cNvSpPr/>
          <p:nvPr/>
        </p:nvSpPr>
        <p:spPr>
          <a:xfrm>
            <a:off x="6103620" y="1928336"/>
            <a:ext cx="7909560" cy="846177"/>
          </a:xfrm>
          <a:prstGeom prst="rect">
            <a:avLst/>
          </a:prstGeom>
          <a:noFill/>
          <a:ln/>
        </p:spPr>
        <p:txBody>
          <a:bodyPr wrap="square" lIns="0" tIns="0" rIns="0" bIns="0" rtlCol="0" anchor="t"/>
          <a:lstStyle/>
          <a:p>
            <a:pPr marL="0" indent="0" algn="l">
              <a:lnSpc>
                <a:spcPts val="2200"/>
              </a:lnSpc>
              <a:buNone/>
            </a:pPr>
            <a:r>
              <a:rPr lang="en-US" sz="1350" dirty="0">
                <a:solidFill>
                  <a:srgbClr val="E5E0DF"/>
                </a:solidFill>
                <a:latin typeface="Overpass" pitchFamily="34" charset="0"/>
                <a:ea typeface="Overpass" pitchFamily="34" charset="-122"/>
                <a:cs typeface="Overpass" pitchFamily="34" charset="-120"/>
              </a:rPr>
              <a:t>HealthTrack Pro is built on a robust, scalable architecture that can adapt to practices of all sizes, from small clinics to large hospital systems. Security and privacy are paramount, with all data protected by industry-leading encryption and compliance standards.</a:t>
            </a:r>
            <a:endParaRPr lang="en-US" sz="1350" dirty="0"/>
          </a:p>
        </p:txBody>
      </p:sp>
      <p:pic>
        <p:nvPicPr>
          <p:cNvPr id="5"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03620" y="2972872"/>
            <a:ext cx="440769" cy="440769"/>
          </a:xfrm>
          <a:prstGeom prst="rect">
            <a:avLst/>
          </a:prstGeom>
        </p:spPr>
      </p:pic>
      <p:sp>
        <p:nvSpPr>
          <p:cNvPr id="6" name="Text 2"/>
          <p:cNvSpPr/>
          <p:nvPr/>
        </p:nvSpPr>
        <p:spPr>
          <a:xfrm>
            <a:off x="6103620" y="3634026"/>
            <a:ext cx="2247900" cy="259318"/>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Cloud-Based Flexibility</a:t>
            </a:r>
            <a:endParaRPr lang="en-US" sz="1600" dirty="0"/>
          </a:p>
        </p:txBody>
      </p:sp>
      <p:sp>
        <p:nvSpPr>
          <p:cNvPr id="7" name="Text 3"/>
          <p:cNvSpPr/>
          <p:nvPr/>
        </p:nvSpPr>
        <p:spPr>
          <a:xfrm>
            <a:off x="6103620" y="3999071"/>
            <a:ext cx="7909560" cy="282059"/>
          </a:xfrm>
          <a:prstGeom prst="rect">
            <a:avLst/>
          </a:prstGeom>
          <a:noFill/>
          <a:ln/>
        </p:spPr>
        <p:txBody>
          <a:bodyPr wrap="none" lIns="0" tIns="0" rIns="0" bIns="0" rtlCol="0" anchor="t"/>
          <a:lstStyle/>
          <a:p>
            <a:pPr marL="0" indent="0" algn="l">
              <a:lnSpc>
                <a:spcPts val="2200"/>
              </a:lnSpc>
              <a:buNone/>
            </a:pPr>
            <a:r>
              <a:rPr lang="en-US" sz="1350" dirty="0">
                <a:solidFill>
                  <a:srgbClr val="E5E0DF"/>
                </a:solidFill>
                <a:latin typeface="Overpass" pitchFamily="34" charset="0"/>
                <a:ea typeface="Overpass" pitchFamily="34" charset="-122"/>
                <a:cs typeface="Overpass" pitchFamily="34" charset="-120"/>
              </a:rPr>
              <a:t>Access your data anytime, anywhere, on any device.</a:t>
            </a:r>
            <a:endParaRPr lang="en-US" sz="1350" dirty="0"/>
          </a:p>
        </p:txBody>
      </p:sp>
      <p:pic>
        <p:nvPicPr>
          <p:cNvPr id="8"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03620" y="4633793"/>
            <a:ext cx="440769" cy="440769"/>
          </a:xfrm>
          <a:prstGeom prst="rect">
            <a:avLst/>
          </a:prstGeom>
        </p:spPr>
      </p:pic>
      <p:sp>
        <p:nvSpPr>
          <p:cNvPr id="9" name="Text 4"/>
          <p:cNvSpPr/>
          <p:nvPr/>
        </p:nvSpPr>
        <p:spPr>
          <a:xfrm>
            <a:off x="6103620" y="5294948"/>
            <a:ext cx="2074664" cy="259318"/>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HIPAA Compliance</a:t>
            </a:r>
            <a:endParaRPr lang="en-US" sz="1600" dirty="0"/>
          </a:p>
        </p:txBody>
      </p:sp>
      <p:sp>
        <p:nvSpPr>
          <p:cNvPr id="10" name="Text 5"/>
          <p:cNvSpPr/>
          <p:nvPr/>
        </p:nvSpPr>
        <p:spPr>
          <a:xfrm>
            <a:off x="6103620" y="5659993"/>
            <a:ext cx="7909560" cy="282059"/>
          </a:xfrm>
          <a:prstGeom prst="rect">
            <a:avLst/>
          </a:prstGeom>
          <a:noFill/>
          <a:ln/>
        </p:spPr>
        <p:txBody>
          <a:bodyPr wrap="none" lIns="0" tIns="0" rIns="0" bIns="0" rtlCol="0" anchor="t"/>
          <a:lstStyle/>
          <a:p>
            <a:pPr marL="0" indent="0" algn="l">
              <a:lnSpc>
                <a:spcPts val="2200"/>
              </a:lnSpc>
              <a:buNone/>
            </a:pPr>
            <a:r>
              <a:rPr lang="en-US" sz="1350" dirty="0">
                <a:solidFill>
                  <a:srgbClr val="E5E0DF"/>
                </a:solidFill>
                <a:latin typeface="Overpass" pitchFamily="34" charset="0"/>
                <a:ea typeface="Overpass" pitchFamily="34" charset="-122"/>
                <a:cs typeface="Overpass" pitchFamily="34" charset="-120"/>
              </a:rPr>
              <a:t>Ensuring the highest standards of patient data protection.</a:t>
            </a:r>
            <a:endParaRPr lang="en-US" sz="1350" dirty="0"/>
          </a:p>
        </p:txBody>
      </p:sp>
      <p:pic>
        <p:nvPicPr>
          <p:cNvPr id="11" name="Image 3" descr="preencoded.png"/>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103620" y="6294715"/>
            <a:ext cx="440769" cy="440769"/>
          </a:xfrm>
          <a:prstGeom prst="rect">
            <a:avLst/>
          </a:prstGeom>
        </p:spPr>
      </p:pic>
      <p:sp>
        <p:nvSpPr>
          <p:cNvPr id="12" name="Text 6"/>
          <p:cNvSpPr/>
          <p:nvPr/>
        </p:nvSpPr>
        <p:spPr>
          <a:xfrm>
            <a:off x="6103620" y="6955869"/>
            <a:ext cx="2074664" cy="259318"/>
          </a:xfrm>
          <a:prstGeom prst="rect">
            <a:avLst/>
          </a:prstGeom>
          <a:noFill/>
          <a:ln/>
        </p:spPr>
        <p:txBody>
          <a:bodyPr wrap="none" lIns="0" tIns="0" rIns="0" bIns="0" rtlCol="0" anchor="t"/>
          <a:lstStyle/>
          <a:p>
            <a:pPr marL="0" indent="0" algn="l">
              <a:lnSpc>
                <a:spcPts val="2000"/>
              </a:lnSpc>
              <a:buNone/>
            </a:pPr>
            <a:r>
              <a:rPr lang="en-US" sz="1600" b="1" dirty="0">
                <a:solidFill>
                  <a:srgbClr val="E5E0DF"/>
                </a:solidFill>
                <a:latin typeface="Overpass Bold" pitchFamily="34" charset="0"/>
                <a:ea typeface="Overpass Bold" pitchFamily="34" charset="-122"/>
                <a:cs typeface="Overpass Bold" pitchFamily="34" charset="-120"/>
              </a:rPr>
              <a:t>Enterprise Ready</a:t>
            </a:r>
            <a:endParaRPr lang="en-US" sz="1600" dirty="0"/>
          </a:p>
        </p:txBody>
      </p:sp>
      <p:sp>
        <p:nvSpPr>
          <p:cNvPr id="13" name="Text 7"/>
          <p:cNvSpPr/>
          <p:nvPr/>
        </p:nvSpPr>
        <p:spPr>
          <a:xfrm>
            <a:off x="6103620" y="7320915"/>
            <a:ext cx="7909560" cy="282059"/>
          </a:xfrm>
          <a:prstGeom prst="rect">
            <a:avLst/>
          </a:prstGeom>
          <a:noFill/>
          <a:ln/>
        </p:spPr>
        <p:txBody>
          <a:bodyPr wrap="none" lIns="0" tIns="0" rIns="0" bIns="0" rtlCol="0" anchor="t"/>
          <a:lstStyle/>
          <a:p>
            <a:pPr marL="0" indent="0" algn="l">
              <a:lnSpc>
                <a:spcPts val="2200"/>
              </a:lnSpc>
              <a:buNone/>
            </a:pPr>
            <a:r>
              <a:rPr lang="en-US" sz="1350" dirty="0">
                <a:solidFill>
                  <a:srgbClr val="E5E0DF"/>
                </a:solidFill>
                <a:latin typeface="Overpass" pitchFamily="34" charset="0"/>
                <a:ea typeface="Overpass" pitchFamily="34" charset="-122"/>
                <a:cs typeface="Overpass" pitchFamily="34" charset="-120"/>
              </a:rPr>
              <a:t>Scalable solutions tailored to your organization's needs.</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4" name="Text 1"/>
          <p:cNvSpPr/>
          <p:nvPr/>
        </p:nvSpPr>
        <p:spPr>
          <a:xfrm>
            <a:off x="837724" y="2378750"/>
            <a:ext cx="11264979" cy="1408033"/>
          </a:xfrm>
          <a:prstGeom prst="rect">
            <a:avLst/>
          </a:prstGeom>
          <a:noFill/>
          <a:ln/>
        </p:spPr>
        <p:txBody>
          <a:bodyPr wrap="none" lIns="0" tIns="0" rIns="0" bIns="0" rtlCol="0" anchor="t"/>
          <a:lstStyle/>
          <a:p>
            <a:pPr marL="0" indent="0" algn="l">
              <a:lnSpc>
                <a:spcPts val="11050"/>
              </a:lnSpc>
              <a:buNone/>
            </a:pPr>
            <a:r>
              <a:rPr lang="en-US" sz="8850" b="1" dirty="0">
                <a:solidFill>
                  <a:srgbClr val="FFFFFF"/>
                </a:solidFill>
                <a:latin typeface="Overpass Bold" pitchFamily="34" charset="0"/>
                <a:ea typeface="Overpass Bold" pitchFamily="34" charset="-122"/>
                <a:cs typeface="Overpass Bold" pitchFamily="34" charset="-120"/>
              </a:rPr>
              <a:t>Thank You</a:t>
            </a:r>
            <a:endParaRPr lang="en-US" sz="8850" dirty="0"/>
          </a:p>
        </p:txBody>
      </p:sp>
      <p:sp>
        <p:nvSpPr>
          <p:cNvPr id="5" name="Text 2"/>
          <p:cNvSpPr/>
          <p:nvPr/>
        </p:nvSpPr>
        <p:spPr>
          <a:xfrm>
            <a:off x="837724" y="4145756"/>
            <a:ext cx="12954952" cy="957263"/>
          </a:xfrm>
          <a:prstGeom prst="rect">
            <a:avLst/>
          </a:prstGeom>
          <a:noFill/>
          <a:ln/>
        </p:spPr>
        <p:txBody>
          <a:bodyPr wrap="square" lIns="0" tIns="0" rIns="0" bIns="0" rtlCol="0" anchor="t"/>
          <a:lstStyle/>
          <a:p>
            <a:pPr marL="0" indent="0" algn="l">
              <a:lnSpc>
                <a:spcPts val="3750"/>
              </a:lnSpc>
              <a:buNone/>
            </a:pPr>
            <a:r>
              <a:rPr lang="en-US" sz="2350" dirty="0">
                <a:solidFill>
                  <a:srgbClr val="E5E0DF"/>
                </a:solidFill>
                <a:latin typeface="Overpass" pitchFamily="34" charset="0"/>
                <a:ea typeface="Overpass" pitchFamily="34" charset="-122"/>
                <a:cs typeface="Overpass" pitchFamily="34" charset="-120"/>
              </a:rPr>
              <a:t>We appreciate your time and interest in HealthTrack Pro. We are committed to revolutionizing healthcare management and look forward to partnering with you.</a:t>
            </a:r>
            <a:endParaRPr lang="en-US" sz="2350" dirty="0"/>
          </a:p>
        </p:txBody>
      </p:sp>
      <p:sp>
        <p:nvSpPr>
          <p:cNvPr id="6" name="Text 3"/>
          <p:cNvSpPr/>
          <p:nvPr/>
        </p:nvSpPr>
        <p:spPr>
          <a:xfrm>
            <a:off x="837724" y="5372219"/>
            <a:ext cx="12954952" cy="478631"/>
          </a:xfrm>
          <a:prstGeom prst="rect">
            <a:avLst/>
          </a:prstGeom>
          <a:noFill/>
          <a:ln/>
        </p:spPr>
        <p:txBody>
          <a:bodyPr wrap="none" lIns="0" tIns="0" rIns="0" bIns="0" rtlCol="0" anchor="t"/>
          <a:lstStyle/>
          <a:p>
            <a:pPr marL="0" indent="0" algn="l">
              <a:lnSpc>
                <a:spcPts val="3750"/>
              </a:lnSpc>
              <a:buNone/>
            </a:pPr>
            <a:r>
              <a:rPr lang="en-US" sz="2350" dirty="0">
                <a:solidFill>
                  <a:srgbClr val="E5E0DF"/>
                </a:solidFill>
                <a:latin typeface="Overpass" pitchFamily="34" charset="0"/>
                <a:ea typeface="Overpass" pitchFamily="34" charset="-122"/>
                <a:cs typeface="Overpass" pitchFamily="34" charset="-120"/>
              </a:rPr>
              <a:t>Presented by: </a:t>
            </a:r>
            <a:r>
              <a:rPr lang="en-US" sz="2350" b="1" dirty="0">
                <a:solidFill>
                  <a:srgbClr val="E5E0DF"/>
                </a:solidFill>
                <a:latin typeface="Overpass" pitchFamily="34" charset="0"/>
                <a:ea typeface="Overpass" pitchFamily="34" charset="-122"/>
                <a:cs typeface="Overpass" pitchFamily="34" charset="-120"/>
              </a:rPr>
              <a:t>Tejasvin (24BMH1124), Chinmay(24BMH1114), </a:t>
            </a:r>
            <a:r>
              <a:rPr lang="en-US" sz="2350" b="1">
                <a:solidFill>
                  <a:srgbClr val="E5E0DF"/>
                </a:solidFill>
                <a:latin typeface="Overpass" pitchFamily="34" charset="0"/>
                <a:ea typeface="Overpass" pitchFamily="34" charset="-122"/>
                <a:cs typeface="Overpass" pitchFamily="34" charset="-120"/>
              </a:rPr>
              <a:t>and Shashank(24BCE5183)</a:t>
            </a:r>
            <a:endParaRPr lang="en-US" sz="235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TotalTime>
  <Words>616</Words>
  <Application>Microsoft Office PowerPoint</Application>
  <PresentationFormat>Custom</PresentationFormat>
  <Paragraphs>62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Arial</vt:lpstr>
      <vt:lpstr>Overpass Bold</vt:lpstr>
      <vt:lpstr>Calibri Light</vt:lpstr>
      <vt:lpstr>Overpass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tejasvin s</cp:lastModifiedBy>
  <cp:revision>2</cp:revision>
  <dcterms:created xsi:type="dcterms:W3CDTF">2026-01-12T11:53:48Z</dcterms:created>
  <dcterms:modified xsi:type="dcterms:W3CDTF">2026-01-12T12:04:23Z</dcterms:modified>
</cp:coreProperties>
</file>